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C8E1C-D4E3-4337-8B55-DB82F475F1FD}" type="doc">
      <dgm:prSet loTypeId="urn:microsoft.com/office/officeart/2005/8/layout/vList2" loCatId="list" qsTypeId="urn:microsoft.com/office/officeart/2005/8/quickstyle/simple3" qsCatId="simple" csTypeId="urn:microsoft.com/office/officeart/2005/8/colors/accent5_1" csCatId="accent5"/>
      <dgm:spPr/>
      <dgm:t>
        <a:bodyPr/>
        <a:lstStyle/>
        <a:p>
          <a:endParaRPr lang="ru-RU"/>
        </a:p>
      </dgm:t>
    </dgm:pt>
    <dgm:pt modelId="{28DB91C5-0C47-42A3-A724-B22D0F1703A2}">
      <dgm:prSet/>
      <dgm:spPr/>
      <dgm:t>
        <a:bodyPr/>
        <a:lstStyle/>
        <a:p>
          <a:pPr algn="ctr"/>
          <a:r>
            <a:rPr lang="ru-RU"/>
            <a:t>1. Будьте хорошим слушателем</a:t>
          </a:r>
        </a:p>
      </dgm:t>
    </dgm:pt>
    <dgm:pt modelId="{4781ED76-9257-4ED5-B289-029B291CE20E}" type="parTrans" cxnId="{E90AA807-7ECC-4295-A069-6C00A32B4EB9}">
      <dgm:prSet/>
      <dgm:spPr/>
      <dgm:t>
        <a:bodyPr/>
        <a:lstStyle/>
        <a:p>
          <a:pPr algn="ctr"/>
          <a:endParaRPr lang="ru-RU"/>
        </a:p>
      </dgm:t>
    </dgm:pt>
    <dgm:pt modelId="{2EC5127E-8492-4BF9-93E1-29B939EA7C72}" type="sibTrans" cxnId="{E90AA807-7ECC-4295-A069-6C00A32B4EB9}">
      <dgm:prSet/>
      <dgm:spPr/>
      <dgm:t>
        <a:bodyPr/>
        <a:lstStyle/>
        <a:p>
          <a:pPr algn="ctr"/>
          <a:endParaRPr lang="ru-RU"/>
        </a:p>
      </dgm:t>
    </dgm:pt>
    <dgm:pt modelId="{532AEA0B-E52A-482D-8EF1-02B055E9E70B}">
      <dgm:prSet/>
      <dgm:spPr/>
      <dgm:t>
        <a:bodyPr/>
        <a:lstStyle/>
        <a:p>
          <a:pPr algn="ctr"/>
          <a:r>
            <a:rPr lang="ru-RU"/>
            <a:t>2. Искренний интерес — залог успеха</a:t>
          </a:r>
        </a:p>
      </dgm:t>
    </dgm:pt>
    <dgm:pt modelId="{C6896D8C-5290-47BE-848C-0A9FFAA01600}" type="parTrans" cxnId="{AE91327C-0396-4E7D-A1C9-454C6E829D6A}">
      <dgm:prSet/>
      <dgm:spPr/>
      <dgm:t>
        <a:bodyPr/>
        <a:lstStyle/>
        <a:p>
          <a:pPr algn="ctr"/>
          <a:endParaRPr lang="ru-RU"/>
        </a:p>
      </dgm:t>
    </dgm:pt>
    <dgm:pt modelId="{230CFFA1-905C-4057-89DA-71BD009C5E6D}" type="sibTrans" cxnId="{AE91327C-0396-4E7D-A1C9-454C6E829D6A}">
      <dgm:prSet/>
      <dgm:spPr/>
      <dgm:t>
        <a:bodyPr/>
        <a:lstStyle/>
        <a:p>
          <a:pPr algn="ctr"/>
          <a:endParaRPr lang="ru-RU"/>
        </a:p>
      </dgm:t>
    </dgm:pt>
    <dgm:pt modelId="{8D356656-B074-4C62-A6B1-54190CAD70FD}">
      <dgm:prSet/>
      <dgm:spPr/>
      <dgm:t>
        <a:bodyPr/>
        <a:lstStyle/>
        <a:p>
          <a:pPr algn="ctr"/>
          <a:r>
            <a:rPr lang="ru-RU"/>
            <a:t>3. Не увлекайтесь критикой</a:t>
          </a:r>
        </a:p>
      </dgm:t>
    </dgm:pt>
    <dgm:pt modelId="{1A7D261D-95C0-49A6-B913-93793E1D9CF6}" type="parTrans" cxnId="{0E614B6B-C903-4823-99BB-4CE21D2E5D13}">
      <dgm:prSet/>
      <dgm:spPr/>
      <dgm:t>
        <a:bodyPr/>
        <a:lstStyle/>
        <a:p>
          <a:pPr algn="ctr"/>
          <a:endParaRPr lang="ru-RU"/>
        </a:p>
      </dgm:t>
    </dgm:pt>
    <dgm:pt modelId="{2915AD7B-EBB0-4F95-8A56-AFDFA16BDDB0}" type="sibTrans" cxnId="{0E614B6B-C903-4823-99BB-4CE21D2E5D13}">
      <dgm:prSet/>
      <dgm:spPr/>
      <dgm:t>
        <a:bodyPr/>
        <a:lstStyle/>
        <a:p>
          <a:pPr algn="ctr"/>
          <a:endParaRPr lang="ru-RU"/>
        </a:p>
      </dgm:t>
    </dgm:pt>
    <dgm:pt modelId="{17CFB9E0-AEF4-4C24-9AA7-D7523C30B46B}">
      <dgm:prSet/>
      <dgm:spPr/>
      <dgm:t>
        <a:bodyPr/>
        <a:lstStyle/>
        <a:p>
          <a:pPr algn="ctr"/>
          <a:r>
            <a:rPr lang="ru-RU"/>
            <a:t>4. Не давайте разногласиям перерасти в спор</a:t>
          </a:r>
        </a:p>
      </dgm:t>
    </dgm:pt>
    <dgm:pt modelId="{ADF484C8-1B23-4192-9AFE-2C03FC2F9521}" type="parTrans" cxnId="{64E99BA2-F6E0-4D06-864C-F5E8543B5F65}">
      <dgm:prSet/>
      <dgm:spPr/>
      <dgm:t>
        <a:bodyPr/>
        <a:lstStyle/>
        <a:p>
          <a:pPr algn="ctr"/>
          <a:endParaRPr lang="ru-RU"/>
        </a:p>
      </dgm:t>
    </dgm:pt>
    <dgm:pt modelId="{AAE68618-8245-4CF6-B422-D72F22AE634D}" type="sibTrans" cxnId="{64E99BA2-F6E0-4D06-864C-F5E8543B5F65}">
      <dgm:prSet/>
      <dgm:spPr/>
      <dgm:t>
        <a:bodyPr/>
        <a:lstStyle/>
        <a:p>
          <a:pPr algn="ctr"/>
          <a:endParaRPr lang="ru-RU"/>
        </a:p>
      </dgm:t>
    </dgm:pt>
    <dgm:pt modelId="{029006AE-9050-4750-B9F2-82BD15943C07}">
      <dgm:prSet/>
      <dgm:spPr/>
      <dgm:t>
        <a:bodyPr/>
        <a:lstStyle/>
        <a:p>
          <a:pPr algn="ctr"/>
          <a:r>
            <a:rPr lang="ru-RU"/>
            <a:t>5. Чтобы побудить человека к действию, заставьте его захотеть этого</a:t>
          </a:r>
        </a:p>
      </dgm:t>
    </dgm:pt>
    <dgm:pt modelId="{1CFF093B-F484-4D7F-8797-44246013717F}" type="parTrans" cxnId="{CEE86051-7121-44DC-9FF6-E05780A98171}">
      <dgm:prSet/>
      <dgm:spPr/>
      <dgm:t>
        <a:bodyPr/>
        <a:lstStyle/>
        <a:p>
          <a:pPr algn="ctr"/>
          <a:endParaRPr lang="ru-RU"/>
        </a:p>
      </dgm:t>
    </dgm:pt>
    <dgm:pt modelId="{F8C5413F-56AB-4ABE-B65B-DDFA3C872E2D}" type="sibTrans" cxnId="{CEE86051-7121-44DC-9FF6-E05780A98171}">
      <dgm:prSet/>
      <dgm:spPr/>
      <dgm:t>
        <a:bodyPr/>
        <a:lstStyle/>
        <a:p>
          <a:pPr algn="ctr"/>
          <a:endParaRPr lang="ru-RU"/>
        </a:p>
      </dgm:t>
    </dgm:pt>
    <dgm:pt modelId="{491CA41E-2583-49A2-9B65-4F1D4746B0B4}">
      <dgm:prSet/>
      <dgm:spPr/>
      <dgm:t>
        <a:bodyPr/>
        <a:lstStyle/>
        <a:p>
          <a:pPr algn="ctr"/>
          <a:r>
            <a:rPr lang="ru-RU"/>
            <a:t>6. Пусть собеседник думает, что идея принадлежит ему</a:t>
          </a:r>
        </a:p>
      </dgm:t>
    </dgm:pt>
    <dgm:pt modelId="{8B32B235-7EAD-4445-9D18-2EC3AF4D0DAD}" type="parTrans" cxnId="{FDDC4ED0-E4F8-48A7-AC85-8A6C2BE9CE2E}">
      <dgm:prSet/>
      <dgm:spPr/>
      <dgm:t>
        <a:bodyPr/>
        <a:lstStyle/>
        <a:p>
          <a:pPr algn="ctr"/>
          <a:endParaRPr lang="ru-RU"/>
        </a:p>
      </dgm:t>
    </dgm:pt>
    <dgm:pt modelId="{1ADEA4B1-70C3-4F8B-8401-EF5F5E35ABD2}" type="sibTrans" cxnId="{FDDC4ED0-E4F8-48A7-AC85-8A6C2BE9CE2E}">
      <dgm:prSet/>
      <dgm:spPr/>
      <dgm:t>
        <a:bodyPr/>
        <a:lstStyle/>
        <a:p>
          <a:pPr algn="ctr"/>
          <a:endParaRPr lang="ru-RU"/>
        </a:p>
      </dgm:t>
    </dgm:pt>
    <dgm:pt modelId="{C020D713-0D46-408C-93E2-1E1F65C9E4D6}">
      <dgm:prSet/>
      <dgm:spPr/>
      <dgm:t>
        <a:bodyPr/>
        <a:lstStyle/>
        <a:p>
          <a:pPr algn="ctr"/>
          <a:r>
            <a:rPr lang="ru-RU"/>
            <a:t>7. Попытайтесь взглянуть на проблему с точки зрения собеседника</a:t>
          </a:r>
        </a:p>
      </dgm:t>
    </dgm:pt>
    <dgm:pt modelId="{B017512E-FE68-4901-A463-65297CCD3E88}" type="parTrans" cxnId="{348D5303-6BB7-4325-8D15-4204A48B936E}">
      <dgm:prSet/>
      <dgm:spPr/>
      <dgm:t>
        <a:bodyPr/>
        <a:lstStyle/>
        <a:p>
          <a:pPr algn="ctr"/>
          <a:endParaRPr lang="ru-RU"/>
        </a:p>
      </dgm:t>
    </dgm:pt>
    <dgm:pt modelId="{2CC10529-5268-4BF1-8596-4B59DD0909F4}" type="sibTrans" cxnId="{348D5303-6BB7-4325-8D15-4204A48B936E}">
      <dgm:prSet/>
      <dgm:spPr/>
      <dgm:t>
        <a:bodyPr/>
        <a:lstStyle/>
        <a:p>
          <a:pPr algn="ctr"/>
          <a:endParaRPr lang="ru-RU"/>
        </a:p>
      </dgm:t>
    </dgm:pt>
    <dgm:pt modelId="{F9610319-3723-4BD7-9ED2-4E6B41C96CB8}">
      <dgm:prSet/>
      <dgm:spPr/>
      <dgm:t>
        <a:bodyPr/>
        <a:lstStyle/>
        <a:p>
          <a:pPr algn="ctr"/>
          <a:r>
            <a:rPr lang="ru-RU"/>
            <a:t>8. Вместо того, чтобы отдавать приказы, задавайте вопросы</a:t>
          </a:r>
        </a:p>
      </dgm:t>
    </dgm:pt>
    <dgm:pt modelId="{3965978A-FB5A-4C78-A1DD-5EC47AE109F6}" type="parTrans" cxnId="{D5642AB5-50AE-47FB-9D37-E13DCCFA670E}">
      <dgm:prSet/>
      <dgm:spPr/>
      <dgm:t>
        <a:bodyPr/>
        <a:lstStyle/>
        <a:p>
          <a:pPr algn="ctr"/>
          <a:endParaRPr lang="ru-RU"/>
        </a:p>
      </dgm:t>
    </dgm:pt>
    <dgm:pt modelId="{CB7DD619-319F-4A45-B0C7-5CEB16790250}" type="sibTrans" cxnId="{D5642AB5-50AE-47FB-9D37-E13DCCFA670E}">
      <dgm:prSet/>
      <dgm:spPr/>
      <dgm:t>
        <a:bodyPr/>
        <a:lstStyle/>
        <a:p>
          <a:pPr algn="ctr"/>
          <a:endParaRPr lang="ru-RU"/>
        </a:p>
      </dgm:t>
    </dgm:pt>
    <dgm:pt modelId="{83D15846-C0BB-4F12-A984-F29820637D9B}">
      <dgm:prSet/>
      <dgm:spPr/>
      <dgm:t>
        <a:bodyPr/>
        <a:lstStyle/>
        <a:p>
          <a:pPr algn="ctr"/>
          <a:r>
            <a:rPr lang="ru-RU"/>
            <a:t>9. Дайте человеку почувствовать свою значимость</a:t>
          </a:r>
        </a:p>
      </dgm:t>
    </dgm:pt>
    <dgm:pt modelId="{904258E5-0856-4C06-B1D2-18B5A34BCC7C}" type="parTrans" cxnId="{9221F859-28F4-48E6-B62D-027253580FCB}">
      <dgm:prSet/>
      <dgm:spPr/>
      <dgm:t>
        <a:bodyPr/>
        <a:lstStyle/>
        <a:p>
          <a:pPr algn="ctr"/>
          <a:endParaRPr lang="ru-RU"/>
        </a:p>
      </dgm:t>
    </dgm:pt>
    <dgm:pt modelId="{91EA2B7D-BDCA-47D3-BDFA-4CFD8AF60ED2}" type="sibTrans" cxnId="{9221F859-28F4-48E6-B62D-027253580FCB}">
      <dgm:prSet/>
      <dgm:spPr/>
      <dgm:t>
        <a:bodyPr/>
        <a:lstStyle/>
        <a:p>
          <a:pPr algn="ctr"/>
          <a:endParaRPr lang="ru-RU"/>
        </a:p>
      </dgm:t>
    </dgm:pt>
    <dgm:pt modelId="{B951DD64-B997-4F85-911D-2C96C7058FD6}">
      <dgm:prSet/>
      <dgm:spPr/>
      <dgm:t>
        <a:bodyPr/>
        <a:lstStyle/>
        <a:p>
          <a:pPr algn="ctr"/>
          <a:r>
            <a:rPr lang="ru-RU"/>
            <a:t>10. Преподносите свои идеи ярко и наглядно</a:t>
          </a:r>
        </a:p>
      </dgm:t>
    </dgm:pt>
    <dgm:pt modelId="{C3A1CA65-D153-4ABA-9C21-1BA521518FDC}" type="parTrans" cxnId="{2B278E2B-5256-4E72-9F65-5EB8467FAA75}">
      <dgm:prSet/>
      <dgm:spPr/>
      <dgm:t>
        <a:bodyPr/>
        <a:lstStyle/>
        <a:p>
          <a:pPr algn="ctr"/>
          <a:endParaRPr lang="ru-RU"/>
        </a:p>
      </dgm:t>
    </dgm:pt>
    <dgm:pt modelId="{FB91C820-4DFD-4CC4-A1B3-DD87FA5F37E0}" type="sibTrans" cxnId="{2B278E2B-5256-4E72-9F65-5EB8467FAA75}">
      <dgm:prSet/>
      <dgm:spPr/>
      <dgm:t>
        <a:bodyPr/>
        <a:lstStyle/>
        <a:p>
          <a:pPr algn="ctr"/>
          <a:endParaRPr lang="ru-RU"/>
        </a:p>
      </dgm:t>
    </dgm:pt>
    <dgm:pt modelId="{C8B7F513-941F-421F-ACB3-2239B8781B18}" type="pres">
      <dgm:prSet presAssocID="{F82C8E1C-D4E3-4337-8B55-DB82F475F1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D9CCF-6D99-43ED-B4F6-B2A4C6BA6956}" type="pres">
      <dgm:prSet presAssocID="{28DB91C5-0C47-42A3-A724-B22D0F1703A2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A7247-7266-4182-A0F5-5267E57729E4}" type="pres">
      <dgm:prSet presAssocID="{2EC5127E-8492-4BF9-93E1-29B939EA7C72}" presName="spacer" presStyleCnt="0"/>
      <dgm:spPr/>
    </dgm:pt>
    <dgm:pt modelId="{ACAAC786-8DE2-4337-A6EA-155FD90A2E80}" type="pres">
      <dgm:prSet presAssocID="{532AEA0B-E52A-482D-8EF1-02B055E9E70B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4AD7-E995-4D61-A2AF-D28401190037}" type="pres">
      <dgm:prSet presAssocID="{230CFFA1-905C-4057-89DA-71BD009C5E6D}" presName="spacer" presStyleCnt="0"/>
      <dgm:spPr/>
    </dgm:pt>
    <dgm:pt modelId="{567AF6B9-574A-4275-AF16-CEBF2B557912}" type="pres">
      <dgm:prSet presAssocID="{8D356656-B074-4C62-A6B1-54190CAD70FD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0E128-C670-47C1-BAB2-84FC54726B14}" type="pres">
      <dgm:prSet presAssocID="{2915AD7B-EBB0-4F95-8A56-AFDFA16BDDB0}" presName="spacer" presStyleCnt="0"/>
      <dgm:spPr/>
    </dgm:pt>
    <dgm:pt modelId="{DEC83406-94E3-46A4-931F-7EE96D7DB558}" type="pres">
      <dgm:prSet presAssocID="{17CFB9E0-AEF4-4C24-9AA7-D7523C30B46B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8B422-2FD6-4CF1-83DA-6D0463ADB0AD}" type="pres">
      <dgm:prSet presAssocID="{AAE68618-8245-4CF6-B422-D72F22AE634D}" presName="spacer" presStyleCnt="0"/>
      <dgm:spPr/>
    </dgm:pt>
    <dgm:pt modelId="{F8E25E5D-0E99-4ACF-80D8-3A16E0555135}" type="pres">
      <dgm:prSet presAssocID="{029006AE-9050-4750-B9F2-82BD15943C07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30E76-AFB9-4F33-A17D-41675A8757ED}" type="pres">
      <dgm:prSet presAssocID="{F8C5413F-56AB-4ABE-B65B-DDFA3C872E2D}" presName="spacer" presStyleCnt="0"/>
      <dgm:spPr/>
    </dgm:pt>
    <dgm:pt modelId="{485D1B1C-CC36-414E-A3E6-F0AA190E5664}" type="pres">
      <dgm:prSet presAssocID="{491CA41E-2583-49A2-9B65-4F1D4746B0B4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40976-8E35-46D0-B077-1A4CEE735B37}" type="pres">
      <dgm:prSet presAssocID="{1ADEA4B1-70C3-4F8B-8401-EF5F5E35ABD2}" presName="spacer" presStyleCnt="0"/>
      <dgm:spPr/>
    </dgm:pt>
    <dgm:pt modelId="{289D84F8-4D02-4061-B6A6-87DC26A2D742}" type="pres">
      <dgm:prSet presAssocID="{C020D713-0D46-408C-93E2-1E1F65C9E4D6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A01AF-FEA6-4D4D-9D0F-4BE007361E15}" type="pres">
      <dgm:prSet presAssocID="{2CC10529-5268-4BF1-8596-4B59DD0909F4}" presName="spacer" presStyleCnt="0"/>
      <dgm:spPr/>
    </dgm:pt>
    <dgm:pt modelId="{DFD5554D-3EFD-4F09-B908-02923394EEAF}" type="pres">
      <dgm:prSet presAssocID="{F9610319-3723-4BD7-9ED2-4E6B41C96CB8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5475A-D4E2-418C-AD79-F595D436CC2E}" type="pres">
      <dgm:prSet presAssocID="{CB7DD619-319F-4A45-B0C7-5CEB16790250}" presName="spacer" presStyleCnt="0"/>
      <dgm:spPr/>
    </dgm:pt>
    <dgm:pt modelId="{4DCD2489-E6EF-4CB8-B4CC-C7B5B5F0A72D}" type="pres">
      <dgm:prSet presAssocID="{83D15846-C0BB-4F12-A984-F29820637D9B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28ECC-11E0-4463-AD9B-3C479E849CDC}" type="pres">
      <dgm:prSet presAssocID="{91EA2B7D-BDCA-47D3-BDFA-4CFD8AF60ED2}" presName="spacer" presStyleCnt="0"/>
      <dgm:spPr/>
    </dgm:pt>
    <dgm:pt modelId="{C7C2F237-B9EE-4878-B4B7-9B709DA206A1}" type="pres">
      <dgm:prSet presAssocID="{B951DD64-B997-4F85-911D-2C96C7058FD6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C43A9-EB48-4FDB-B6A8-A220864C3495}" type="presOf" srcId="{17CFB9E0-AEF4-4C24-9AA7-D7523C30B46B}" destId="{DEC83406-94E3-46A4-931F-7EE96D7DB558}" srcOrd="0" destOrd="0" presId="urn:microsoft.com/office/officeart/2005/8/layout/vList2"/>
    <dgm:cxn modelId="{9221F859-28F4-48E6-B62D-027253580FCB}" srcId="{F82C8E1C-D4E3-4337-8B55-DB82F475F1FD}" destId="{83D15846-C0BB-4F12-A984-F29820637D9B}" srcOrd="8" destOrd="0" parTransId="{904258E5-0856-4C06-B1D2-18B5A34BCC7C}" sibTransId="{91EA2B7D-BDCA-47D3-BDFA-4CFD8AF60ED2}"/>
    <dgm:cxn modelId="{FDDC4ED0-E4F8-48A7-AC85-8A6C2BE9CE2E}" srcId="{F82C8E1C-D4E3-4337-8B55-DB82F475F1FD}" destId="{491CA41E-2583-49A2-9B65-4F1D4746B0B4}" srcOrd="5" destOrd="0" parTransId="{8B32B235-7EAD-4445-9D18-2EC3AF4D0DAD}" sibTransId="{1ADEA4B1-70C3-4F8B-8401-EF5F5E35ABD2}"/>
    <dgm:cxn modelId="{F5F95DE3-030F-415C-8BF9-04E8904E13FE}" type="presOf" srcId="{83D15846-C0BB-4F12-A984-F29820637D9B}" destId="{4DCD2489-E6EF-4CB8-B4CC-C7B5B5F0A72D}" srcOrd="0" destOrd="0" presId="urn:microsoft.com/office/officeart/2005/8/layout/vList2"/>
    <dgm:cxn modelId="{F936332C-B602-4408-9F47-29A7F9BA1054}" type="presOf" srcId="{F82C8E1C-D4E3-4337-8B55-DB82F475F1FD}" destId="{C8B7F513-941F-421F-ACB3-2239B8781B18}" srcOrd="0" destOrd="0" presId="urn:microsoft.com/office/officeart/2005/8/layout/vList2"/>
    <dgm:cxn modelId="{D5642AB5-50AE-47FB-9D37-E13DCCFA670E}" srcId="{F82C8E1C-D4E3-4337-8B55-DB82F475F1FD}" destId="{F9610319-3723-4BD7-9ED2-4E6B41C96CB8}" srcOrd="7" destOrd="0" parTransId="{3965978A-FB5A-4C78-A1DD-5EC47AE109F6}" sibTransId="{CB7DD619-319F-4A45-B0C7-5CEB16790250}"/>
    <dgm:cxn modelId="{AE91327C-0396-4E7D-A1C9-454C6E829D6A}" srcId="{F82C8E1C-D4E3-4337-8B55-DB82F475F1FD}" destId="{532AEA0B-E52A-482D-8EF1-02B055E9E70B}" srcOrd="1" destOrd="0" parTransId="{C6896D8C-5290-47BE-848C-0A9FFAA01600}" sibTransId="{230CFFA1-905C-4057-89DA-71BD009C5E6D}"/>
    <dgm:cxn modelId="{0F90BF15-F1FE-48D3-8DB4-B358CBB2CE36}" type="presOf" srcId="{B951DD64-B997-4F85-911D-2C96C7058FD6}" destId="{C7C2F237-B9EE-4878-B4B7-9B709DA206A1}" srcOrd="0" destOrd="0" presId="urn:microsoft.com/office/officeart/2005/8/layout/vList2"/>
    <dgm:cxn modelId="{2B212A62-430E-4203-A97D-96DD0EA78052}" type="presOf" srcId="{8D356656-B074-4C62-A6B1-54190CAD70FD}" destId="{567AF6B9-574A-4275-AF16-CEBF2B557912}" srcOrd="0" destOrd="0" presId="urn:microsoft.com/office/officeart/2005/8/layout/vList2"/>
    <dgm:cxn modelId="{CEE86051-7121-44DC-9FF6-E05780A98171}" srcId="{F82C8E1C-D4E3-4337-8B55-DB82F475F1FD}" destId="{029006AE-9050-4750-B9F2-82BD15943C07}" srcOrd="4" destOrd="0" parTransId="{1CFF093B-F484-4D7F-8797-44246013717F}" sibTransId="{F8C5413F-56AB-4ABE-B65B-DDFA3C872E2D}"/>
    <dgm:cxn modelId="{2B278E2B-5256-4E72-9F65-5EB8467FAA75}" srcId="{F82C8E1C-D4E3-4337-8B55-DB82F475F1FD}" destId="{B951DD64-B997-4F85-911D-2C96C7058FD6}" srcOrd="9" destOrd="0" parTransId="{C3A1CA65-D153-4ABA-9C21-1BA521518FDC}" sibTransId="{FB91C820-4DFD-4CC4-A1B3-DD87FA5F37E0}"/>
    <dgm:cxn modelId="{C0C64020-2657-483E-8659-AD9D253BDD62}" type="presOf" srcId="{532AEA0B-E52A-482D-8EF1-02B055E9E70B}" destId="{ACAAC786-8DE2-4337-A6EA-155FD90A2E80}" srcOrd="0" destOrd="0" presId="urn:microsoft.com/office/officeart/2005/8/layout/vList2"/>
    <dgm:cxn modelId="{0E614B6B-C903-4823-99BB-4CE21D2E5D13}" srcId="{F82C8E1C-D4E3-4337-8B55-DB82F475F1FD}" destId="{8D356656-B074-4C62-A6B1-54190CAD70FD}" srcOrd="2" destOrd="0" parTransId="{1A7D261D-95C0-49A6-B913-93793E1D9CF6}" sibTransId="{2915AD7B-EBB0-4F95-8A56-AFDFA16BDDB0}"/>
    <dgm:cxn modelId="{7E61B53C-AAFB-4D27-8BF3-DAAAA107E498}" type="presOf" srcId="{491CA41E-2583-49A2-9B65-4F1D4746B0B4}" destId="{485D1B1C-CC36-414E-A3E6-F0AA190E5664}" srcOrd="0" destOrd="0" presId="urn:microsoft.com/office/officeart/2005/8/layout/vList2"/>
    <dgm:cxn modelId="{E90AA807-7ECC-4295-A069-6C00A32B4EB9}" srcId="{F82C8E1C-D4E3-4337-8B55-DB82F475F1FD}" destId="{28DB91C5-0C47-42A3-A724-B22D0F1703A2}" srcOrd="0" destOrd="0" parTransId="{4781ED76-9257-4ED5-B289-029B291CE20E}" sibTransId="{2EC5127E-8492-4BF9-93E1-29B939EA7C72}"/>
    <dgm:cxn modelId="{4D2E9E08-0EC8-46F6-923E-FF919F4690ED}" type="presOf" srcId="{029006AE-9050-4750-B9F2-82BD15943C07}" destId="{F8E25E5D-0E99-4ACF-80D8-3A16E0555135}" srcOrd="0" destOrd="0" presId="urn:microsoft.com/office/officeart/2005/8/layout/vList2"/>
    <dgm:cxn modelId="{64E99BA2-F6E0-4D06-864C-F5E8543B5F65}" srcId="{F82C8E1C-D4E3-4337-8B55-DB82F475F1FD}" destId="{17CFB9E0-AEF4-4C24-9AA7-D7523C30B46B}" srcOrd="3" destOrd="0" parTransId="{ADF484C8-1B23-4192-9AFE-2C03FC2F9521}" sibTransId="{AAE68618-8245-4CF6-B422-D72F22AE634D}"/>
    <dgm:cxn modelId="{348D5303-6BB7-4325-8D15-4204A48B936E}" srcId="{F82C8E1C-D4E3-4337-8B55-DB82F475F1FD}" destId="{C020D713-0D46-408C-93E2-1E1F65C9E4D6}" srcOrd="6" destOrd="0" parTransId="{B017512E-FE68-4901-A463-65297CCD3E88}" sibTransId="{2CC10529-5268-4BF1-8596-4B59DD0909F4}"/>
    <dgm:cxn modelId="{6D3C253A-AB62-4850-8248-69C73E7DCACB}" type="presOf" srcId="{C020D713-0D46-408C-93E2-1E1F65C9E4D6}" destId="{289D84F8-4D02-4061-B6A6-87DC26A2D742}" srcOrd="0" destOrd="0" presId="urn:microsoft.com/office/officeart/2005/8/layout/vList2"/>
    <dgm:cxn modelId="{26A2A505-1350-4D8E-A3CD-9B0F309147C0}" type="presOf" srcId="{28DB91C5-0C47-42A3-A724-B22D0F1703A2}" destId="{DCCD9CCF-6D99-43ED-B4F6-B2A4C6BA6956}" srcOrd="0" destOrd="0" presId="urn:microsoft.com/office/officeart/2005/8/layout/vList2"/>
    <dgm:cxn modelId="{58254227-C9ED-498A-88D6-7CADBA5885A0}" type="presOf" srcId="{F9610319-3723-4BD7-9ED2-4E6B41C96CB8}" destId="{DFD5554D-3EFD-4F09-B908-02923394EEAF}" srcOrd="0" destOrd="0" presId="urn:microsoft.com/office/officeart/2005/8/layout/vList2"/>
    <dgm:cxn modelId="{35F750FA-4F27-4743-8D37-DA03401030A9}" type="presParOf" srcId="{C8B7F513-941F-421F-ACB3-2239B8781B18}" destId="{DCCD9CCF-6D99-43ED-B4F6-B2A4C6BA6956}" srcOrd="0" destOrd="0" presId="urn:microsoft.com/office/officeart/2005/8/layout/vList2"/>
    <dgm:cxn modelId="{4CAB3061-7EEE-485C-85FE-F678CDFE049C}" type="presParOf" srcId="{C8B7F513-941F-421F-ACB3-2239B8781B18}" destId="{E7AA7247-7266-4182-A0F5-5267E57729E4}" srcOrd="1" destOrd="0" presId="urn:microsoft.com/office/officeart/2005/8/layout/vList2"/>
    <dgm:cxn modelId="{023FD3A0-B3AD-4ADF-A1B1-84AC21EDBF67}" type="presParOf" srcId="{C8B7F513-941F-421F-ACB3-2239B8781B18}" destId="{ACAAC786-8DE2-4337-A6EA-155FD90A2E80}" srcOrd="2" destOrd="0" presId="urn:microsoft.com/office/officeart/2005/8/layout/vList2"/>
    <dgm:cxn modelId="{4E9DB341-C887-4264-A41F-A8414BB54C0A}" type="presParOf" srcId="{C8B7F513-941F-421F-ACB3-2239B8781B18}" destId="{DD1F4AD7-E995-4D61-A2AF-D28401190037}" srcOrd="3" destOrd="0" presId="urn:microsoft.com/office/officeart/2005/8/layout/vList2"/>
    <dgm:cxn modelId="{B80F0CF8-085F-4AE5-A7E6-6043914D8EB1}" type="presParOf" srcId="{C8B7F513-941F-421F-ACB3-2239B8781B18}" destId="{567AF6B9-574A-4275-AF16-CEBF2B557912}" srcOrd="4" destOrd="0" presId="urn:microsoft.com/office/officeart/2005/8/layout/vList2"/>
    <dgm:cxn modelId="{380B6803-CEFA-4A24-B804-E523AF27A82D}" type="presParOf" srcId="{C8B7F513-941F-421F-ACB3-2239B8781B18}" destId="{0D50E128-C670-47C1-BAB2-84FC54726B14}" srcOrd="5" destOrd="0" presId="urn:microsoft.com/office/officeart/2005/8/layout/vList2"/>
    <dgm:cxn modelId="{D5FA1DD9-ACF2-4A67-AED5-1714F65A444F}" type="presParOf" srcId="{C8B7F513-941F-421F-ACB3-2239B8781B18}" destId="{DEC83406-94E3-46A4-931F-7EE96D7DB558}" srcOrd="6" destOrd="0" presId="urn:microsoft.com/office/officeart/2005/8/layout/vList2"/>
    <dgm:cxn modelId="{C9CADF6D-D268-447D-8394-4E5D0B0C94B4}" type="presParOf" srcId="{C8B7F513-941F-421F-ACB3-2239B8781B18}" destId="{7618B422-2FD6-4CF1-83DA-6D0463ADB0AD}" srcOrd="7" destOrd="0" presId="urn:microsoft.com/office/officeart/2005/8/layout/vList2"/>
    <dgm:cxn modelId="{9DC802E7-5557-4EE3-ACE0-C51CB0D6D3AA}" type="presParOf" srcId="{C8B7F513-941F-421F-ACB3-2239B8781B18}" destId="{F8E25E5D-0E99-4ACF-80D8-3A16E0555135}" srcOrd="8" destOrd="0" presId="urn:microsoft.com/office/officeart/2005/8/layout/vList2"/>
    <dgm:cxn modelId="{D03A42F2-36EA-4C18-93A7-E8F625ABAC8D}" type="presParOf" srcId="{C8B7F513-941F-421F-ACB3-2239B8781B18}" destId="{71D30E76-AFB9-4F33-A17D-41675A8757ED}" srcOrd="9" destOrd="0" presId="urn:microsoft.com/office/officeart/2005/8/layout/vList2"/>
    <dgm:cxn modelId="{12E9E16C-7265-41F9-B444-04D4B262959E}" type="presParOf" srcId="{C8B7F513-941F-421F-ACB3-2239B8781B18}" destId="{485D1B1C-CC36-414E-A3E6-F0AA190E5664}" srcOrd="10" destOrd="0" presId="urn:microsoft.com/office/officeart/2005/8/layout/vList2"/>
    <dgm:cxn modelId="{51B67F59-0FBD-4022-9326-C81D401A1DEF}" type="presParOf" srcId="{C8B7F513-941F-421F-ACB3-2239B8781B18}" destId="{C9140976-8E35-46D0-B077-1A4CEE735B37}" srcOrd="11" destOrd="0" presId="urn:microsoft.com/office/officeart/2005/8/layout/vList2"/>
    <dgm:cxn modelId="{70DC7B4F-9E29-4E21-8609-FA9A137B8E24}" type="presParOf" srcId="{C8B7F513-941F-421F-ACB3-2239B8781B18}" destId="{289D84F8-4D02-4061-B6A6-87DC26A2D742}" srcOrd="12" destOrd="0" presId="urn:microsoft.com/office/officeart/2005/8/layout/vList2"/>
    <dgm:cxn modelId="{57C63045-2D65-4169-A97B-A28CA334CCF0}" type="presParOf" srcId="{C8B7F513-941F-421F-ACB3-2239B8781B18}" destId="{9EEA01AF-FEA6-4D4D-9D0F-4BE007361E15}" srcOrd="13" destOrd="0" presId="urn:microsoft.com/office/officeart/2005/8/layout/vList2"/>
    <dgm:cxn modelId="{C26A8E13-400B-4643-9A3E-34CFBB800524}" type="presParOf" srcId="{C8B7F513-941F-421F-ACB3-2239B8781B18}" destId="{DFD5554D-3EFD-4F09-B908-02923394EEAF}" srcOrd="14" destOrd="0" presId="urn:microsoft.com/office/officeart/2005/8/layout/vList2"/>
    <dgm:cxn modelId="{F98B0AFD-1FCF-48B9-9E58-9367ED616E3A}" type="presParOf" srcId="{C8B7F513-941F-421F-ACB3-2239B8781B18}" destId="{2645475A-D4E2-418C-AD79-F595D436CC2E}" srcOrd="15" destOrd="0" presId="urn:microsoft.com/office/officeart/2005/8/layout/vList2"/>
    <dgm:cxn modelId="{F3388E36-83B7-4E05-AF5F-CEAB6FB9088B}" type="presParOf" srcId="{C8B7F513-941F-421F-ACB3-2239B8781B18}" destId="{4DCD2489-E6EF-4CB8-B4CC-C7B5B5F0A72D}" srcOrd="16" destOrd="0" presId="urn:microsoft.com/office/officeart/2005/8/layout/vList2"/>
    <dgm:cxn modelId="{9838B16A-CFE7-46DD-99A9-91AEF00195E3}" type="presParOf" srcId="{C8B7F513-941F-421F-ACB3-2239B8781B18}" destId="{CE928ECC-11E0-4463-AD9B-3C479E849CDC}" srcOrd="17" destOrd="0" presId="urn:microsoft.com/office/officeart/2005/8/layout/vList2"/>
    <dgm:cxn modelId="{4420DBD2-4844-4870-87D8-1D02419D6B12}" type="presParOf" srcId="{C8B7F513-941F-421F-ACB3-2239B8781B18}" destId="{C7C2F237-B9EE-4878-B4B7-9B709DA206A1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2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5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62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6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46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27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89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7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7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6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2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4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13A3-3BE7-4F79-B070-F9B59AC16FA9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AFAB-547C-42A9-BAB8-F16BC1102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92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B234DE-2751-49BD-8444-C1F2E9AA8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9749519" cy="2404609"/>
          </a:xfrm>
        </p:spPr>
        <p:txBody>
          <a:bodyPr/>
          <a:lstStyle/>
          <a:p>
            <a:pPr algn="ctr"/>
            <a:r>
              <a:rPr lang="ru-RU" b="1" dirty="0"/>
              <a:t>Эффективные коммуникации </a:t>
            </a:r>
          </a:p>
        </p:txBody>
      </p:sp>
    </p:spTree>
    <p:extLst>
      <p:ext uri="{BB962C8B-B14F-4D97-AF65-F5344CB8AC3E}">
        <p14:creationId xmlns:p14="http://schemas.microsoft.com/office/powerpoint/2010/main" val="353774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70EFE2-6F8C-43AE-9255-DDA82EFC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68322"/>
            <a:ext cx="10794425" cy="947635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Методы, применяемые в эффективной коммуникации, для психологической стыковки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9B630A-1976-4C0A-83B4-A433B6B04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34135"/>
            <a:ext cx="10910629" cy="415695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/>
              <a:t>1. Постарайтесь создать спокойную обстановку, нервничая сами, вы вызываете ответную реакцию. Легче вести разговор, если вас никто и ничто не будет отвлекать. Если вы находитесь в аудитории, постарайтесь, привлечь внимание. Подойдет несколько ударов (не сильных) по столу, или повышение голоса, но не до крика.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2. Обрисуйте ситуацию, но постарайтесь сразу не высказывать своего мнения на ее счет. Обязательно дайте высказать мнение о ситуации собеседнику или оппоненту, так вы узнаете его отношение к ней. Внимательно выслушайте собеседника и сканируйте ситуацию.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3. Включайтесь в ситуацию. Расскажите историю из своей жизни с исходом, похожим на рассказанный вашим собеседником.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4. Не осуждайте, не навешивайте ярлыки, и не интерпретируйте слова собеседника, лучше выполните 5-е. 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5. </a:t>
            </a:r>
            <a:r>
              <a:rPr lang="ru-RU" sz="1600" dirty="0" err="1"/>
              <a:t>Отзеркаливайте</a:t>
            </a:r>
            <a:r>
              <a:rPr lang="ru-RU" sz="1600" dirty="0"/>
              <a:t> фразы собеседника. </a:t>
            </a:r>
            <a:r>
              <a:rPr lang="ru-RU" sz="1600" dirty="0" err="1"/>
              <a:t>Т.е</a:t>
            </a:r>
            <a:r>
              <a:rPr lang="ru-RU" sz="1600" dirty="0"/>
              <a:t> повторяйте, что он сказал, не меняя интонацию, но перефразировав предложение. Так вы поймете, то ли имел в виду собеседник, что вы предполагаете, и заодно убедите, что вы его внимательно слушаете. Например, я понял вас так..., как я понимаю, вы хотите сказать..., вы чувствуете... </a:t>
            </a:r>
          </a:p>
        </p:txBody>
      </p:sp>
    </p:spTree>
    <p:extLst>
      <p:ext uri="{BB962C8B-B14F-4D97-AF65-F5344CB8AC3E}">
        <p14:creationId xmlns:p14="http://schemas.microsoft.com/office/powerpoint/2010/main" val="100880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86D58C-7B3C-4F21-883D-B0F6C21CA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96955"/>
            <a:ext cx="9905999" cy="449424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6. Начинайте менять отношение собеседника к ситуации. Расскажите правдивую историю с исходом, который нужен вам. Ссылайтесь без стеснения на весомые источники, такие как СМИ, известных или авторитетных людей, исторические или статистические факты и т.д. Если не убедили оппонента, приведите еще пару доводов, или расскажите еще 1-2 случая с требуемым исходом событий, покажите собеседнику преимущества такого разрешения ситуации (не забывайте упоминать авторитетные источники). </a:t>
            </a:r>
          </a:p>
          <a:p>
            <a:r>
              <a:rPr lang="ru-RU" dirty="0"/>
              <a:t>7. Раскройте преимущества нового разрешения вопроса. Покажите выгоды исхода, описанного в последней истории (люди не всегда умеют делать выводы, тем более, нужные вам). </a:t>
            </a:r>
          </a:p>
          <a:p>
            <a:r>
              <a:rPr lang="ru-RU" dirty="0"/>
              <a:t>8. Четко заявляем о своем намерении. Кратко и лаконично подведите итоги, перечислите все выгоды и озвучьте свое предложение. </a:t>
            </a:r>
          </a:p>
          <a:p>
            <a:r>
              <a:rPr lang="ru-RU" dirty="0"/>
              <a:t>9. Укрепляем доверие. По окончании переговоров скажите, что вам было приятно иметь с собеседником дело, выскажите намерение продолжать сотрудничество (невзирая на результат беседы) и готовность оказать помощь или услугу.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1636283-CE0B-4A12-AE6F-E087A9D82474}"/>
              </a:ext>
            </a:extLst>
          </p:cNvPr>
          <p:cNvSpPr txBox="1">
            <a:spLocks/>
          </p:cNvSpPr>
          <p:nvPr/>
        </p:nvSpPr>
        <p:spPr>
          <a:xfrm>
            <a:off x="1141412" y="268322"/>
            <a:ext cx="10794425" cy="947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Методы, применяемые в эффективной коммуникации, для психологической стыковки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99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3CC1C8-980C-4AA6-816C-5C01888D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477" y="486001"/>
            <a:ext cx="9905999" cy="3541714"/>
          </a:xfrm>
        </p:spPr>
        <p:txBody>
          <a:bodyPr>
            <a:noAutofit/>
          </a:bodyPr>
          <a:lstStyle/>
          <a:p>
            <a:r>
              <a:rPr lang="ru-RU" sz="2000" dirty="0"/>
              <a:t>Дейл Карнеги. Как стать мастером общения с любым человеком, в любой ситуации. Все секреты, подсказки, формулы</a:t>
            </a:r>
          </a:p>
          <a:p>
            <a:r>
              <a:rPr lang="ru-RU" sz="2000" dirty="0"/>
              <a:t>Андрей Руденко: Деловые коммуникации. Учебник</a:t>
            </a:r>
          </a:p>
          <a:p>
            <a:r>
              <a:rPr lang="ru-RU" sz="2000" dirty="0"/>
              <a:t>Нейл Фьоре. Психология личной эффективности. Как победить стресс, сохранять концентрацию и получать удовольствие от работы. — М.: Манн, Иванов и Фербер, 2013.</a:t>
            </a:r>
          </a:p>
          <a:p>
            <a:r>
              <a:rPr lang="ru-RU" sz="2000" dirty="0"/>
              <a:t>М. </a:t>
            </a:r>
            <a:r>
              <a:rPr lang="ru-RU" sz="2000" dirty="0" err="1"/>
              <a:t>Гоулстон</a:t>
            </a:r>
            <a:r>
              <a:rPr lang="ru-RU" sz="2000" dirty="0"/>
              <a:t>, Д. </a:t>
            </a:r>
            <a:r>
              <a:rPr lang="ru-RU" sz="2000" dirty="0" err="1"/>
              <a:t>Уллмен</a:t>
            </a:r>
            <a:r>
              <a:rPr lang="ru-RU" sz="2000" dirty="0"/>
              <a:t> «Искусство влияния: Убеждение без манипуляций», Манн,</a:t>
            </a:r>
          </a:p>
          <a:p>
            <a:pPr marL="0" indent="0">
              <a:buNone/>
            </a:pPr>
            <a:r>
              <a:rPr lang="ru-RU" sz="2000" dirty="0"/>
              <a:t>Иванов и Фербер, Москва, 2013г.</a:t>
            </a:r>
          </a:p>
          <a:p>
            <a:r>
              <a:rPr lang="ru-RU" sz="2000" dirty="0"/>
              <a:t> У. Дик «Эффективная коммуникация. Приемы и навыки», Гуманитарный центр,2007г.</a:t>
            </a:r>
          </a:p>
          <a:p>
            <a:r>
              <a:rPr lang="ru-RU" sz="2000" dirty="0"/>
              <a:t>Г. Кеннеди «Договориться можно обо всем! Как добиваться максимума в любых переговорах», Альпина </a:t>
            </a:r>
            <a:r>
              <a:rPr lang="ru-RU" sz="2000" dirty="0" err="1"/>
              <a:t>Паблишер</a:t>
            </a:r>
            <a:r>
              <a:rPr lang="ru-RU" sz="2000" dirty="0"/>
              <a:t>, Москва, 2013г.</a:t>
            </a:r>
          </a:p>
          <a:p>
            <a:r>
              <a:rPr lang="ru-RU" sz="2000" dirty="0"/>
              <a:t>Д. </a:t>
            </a:r>
            <a:r>
              <a:rPr lang="ru-RU" sz="2000" dirty="0" err="1"/>
              <a:t>Лахани</a:t>
            </a:r>
            <a:r>
              <a:rPr lang="ru-RU" sz="2000" dirty="0"/>
              <a:t> «Искусство убеждения или как получить то, что хочешь», </a:t>
            </a:r>
            <a:r>
              <a:rPr lang="ru-RU" sz="2000" dirty="0" err="1"/>
              <a:t>Эксмо</a:t>
            </a:r>
            <a:r>
              <a:rPr lang="ru-RU" sz="2000" dirty="0"/>
              <a:t>, Москва,</a:t>
            </a:r>
          </a:p>
          <a:p>
            <a:r>
              <a:rPr lang="ru-RU" sz="2000" dirty="0"/>
              <a:t>2007г.</a:t>
            </a:r>
          </a:p>
        </p:txBody>
      </p:sp>
    </p:spTree>
    <p:extLst>
      <p:ext uri="{BB962C8B-B14F-4D97-AF65-F5344CB8AC3E}">
        <p14:creationId xmlns:p14="http://schemas.microsoft.com/office/powerpoint/2010/main" val="72701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CA4513-46A4-47BF-BE3D-DB12A416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 </a:t>
            </a:r>
            <a:r>
              <a:rPr lang="ru-RU" sz="2000" i="1" dirty="0"/>
              <a:t>«Самая большая роскошь на свете </a:t>
            </a:r>
            <a:br>
              <a:rPr lang="ru-RU" sz="2000" i="1" dirty="0"/>
            </a:br>
            <a:r>
              <a:rPr lang="ru-RU" sz="2000" i="1" dirty="0"/>
              <a:t>— это роскошь человеческого общения»</a:t>
            </a:r>
            <a:br>
              <a:rPr lang="ru-RU" sz="2000" i="1" dirty="0"/>
            </a:br>
            <a:r>
              <a:rPr lang="ru-RU" sz="2000" i="1" dirty="0"/>
              <a:t>Антуан де Сент-Экзюпери 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8B2BF7-4061-4D44-9EF3-B3845D0D8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Искаженные, неправильно трактуемые сообщения часто становятся причиной поражений крупных компаний, армий и народов. </a:t>
            </a:r>
          </a:p>
        </p:txBody>
      </p:sp>
    </p:spTree>
    <p:extLst>
      <p:ext uri="{BB962C8B-B14F-4D97-AF65-F5344CB8AC3E}">
        <p14:creationId xmlns:p14="http://schemas.microsoft.com/office/powerpoint/2010/main" val="344119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357764-C5CF-4D45-87AF-FE184DF2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790EA4-CF13-49FC-8786-F20F24703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Несмотря на то что во многих организациях могут существовать официальные (или">
            <a:extLst>
              <a:ext uri="{FF2B5EF4-FFF2-40B4-BE49-F238E27FC236}">
                <a16:creationId xmlns:a16="http://schemas.microsoft.com/office/drawing/2014/main" xmlns="" id="{E0FBDB11-7B82-4E02-A918-FA82833C6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61" y="224344"/>
            <a:ext cx="5925158" cy="630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626C6B5-A2D2-48BB-BD92-132704892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86494"/>
              </p:ext>
            </p:extLst>
          </p:nvPr>
        </p:nvGraphicFramePr>
        <p:xfrm>
          <a:off x="1101013" y="690465"/>
          <a:ext cx="10114352" cy="383488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916818">
                  <a:extLst>
                    <a:ext uri="{9D8B030D-6E8A-4147-A177-3AD203B41FA5}">
                      <a16:colId xmlns:a16="http://schemas.microsoft.com/office/drawing/2014/main" xmlns="" val="3677546241"/>
                    </a:ext>
                  </a:extLst>
                </a:gridCol>
                <a:gridCol w="5197534">
                  <a:extLst>
                    <a:ext uri="{9D8B030D-6E8A-4147-A177-3AD203B41FA5}">
                      <a16:colId xmlns:a16="http://schemas.microsoft.com/office/drawing/2014/main" xmlns="" val="1401643534"/>
                    </a:ext>
                  </a:extLst>
                </a:gridCol>
              </a:tblGrid>
              <a:tr h="38348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Неэффективная коммуникация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— это пререкания с окружающими, направленные на защиту своих целей и планов. Она подразумевает наличие победителей и побежденных. Подобный стиль «общения» корнями уходит в философию, делящую мир надвое: на «правильно и неправильно», «победу и поражение» или «хорошо и плохо», не учитывая промежуточных состояний.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Эффективная коммуникация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, в свою очередь, ставит целью понять взгляды, чувства и мнения окружающих. Когда две стороны слушают друг друга, выигрывают обе. Взаимопонимание и уважение становятся основой сотрудничества, взаимозависимости и лояльности. Успех достигнут, если каждая из сторон скажет: «Да, именно это я и имел в виду. Вы меня поняли».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801753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265ADE7-D139-4288-B823-CFBB193A81EF}"/>
              </a:ext>
            </a:extLst>
          </p:cNvPr>
          <p:cNvSpPr/>
          <p:nvPr/>
        </p:nvSpPr>
        <p:spPr>
          <a:xfrm>
            <a:off x="1797697" y="4777473"/>
            <a:ext cx="91937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</a:rPr>
              <a:t>Цель эффективной коммуникации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</a:rPr>
              <a:t> — наладить и оберегать взаимосвязь, поддержку и рабочие взаимоотношения, взаимовыгодные и, следовательно, длительные.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9164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718459-01C4-4113-8BAF-1EC4EBA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элементы в структуре коммуникации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C6688E-7415-405F-A295-5AF6FA325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Отправитель</a:t>
            </a:r>
          </a:p>
          <a:p>
            <a:pPr fontAlgn="base"/>
            <a:r>
              <a:rPr lang="ru-RU" dirty="0"/>
              <a:t>Получатель</a:t>
            </a:r>
          </a:p>
          <a:p>
            <a:pPr fontAlgn="base"/>
            <a:r>
              <a:rPr lang="ru-RU" dirty="0"/>
              <a:t>Сообщение</a:t>
            </a:r>
          </a:p>
          <a:p>
            <a:pPr fontAlgn="base"/>
            <a:r>
              <a:rPr lang="ru-RU" dirty="0"/>
              <a:t>Канал коммуникации</a:t>
            </a:r>
          </a:p>
          <a:p>
            <a:pPr fontAlgn="base"/>
            <a:r>
              <a:rPr lang="ru-RU" dirty="0"/>
              <a:t>Эффект</a:t>
            </a:r>
          </a:p>
          <a:p>
            <a:pPr fontAlgn="base"/>
            <a:r>
              <a:rPr lang="ru-RU" dirty="0"/>
              <a:t>Обратная связь</a:t>
            </a:r>
          </a:p>
          <a:p>
            <a:pPr fontAlgn="base"/>
            <a:r>
              <a:rPr lang="ru-RU" dirty="0"/>
              <a:t>Барьеры коммуникации</a:t>
            </a:r>
          </a:p>
          <a:p>
            <a:pPr fontAlgn="base"/>
            <a:r>
              <a:rPr lang="ru-RU" dirty="0"/>
              <a:t>Контекст</a:t>
            </a:r>
          </a:p>
          <a:p>
            <a:endParaRPr lang="ru-RU" dirty="0"/>
          </a:p>
        </p:txBody>
      </p:sp>
      <p:pic>
        <p:nvPicPr>
          <p:cNvPr id="2050" name="Picture 2" descr="Картинки по запросу Основные элементы в структуре коммуникации:">
            <a:extLst>
              <a:ext uri="{FF2B5EF4-FFF2-40B4-BE49-F238E27FC236}">
                <a16:creationId xmlns:a16="http://schemas.microsoft.com/office/drawing/2014/main" xmlns="" id="{F83809FF-FE6F-4F71-B56A-54CA55F24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55" y="1748041"/>
            <a:ext cx="6753786" cy="404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9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AA0D99C-4DFA-4B79-AF13-3ABE7BE09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98876"/>
              </p:ext>
            </p:extLst>
          </p:nvPr>
        </p:nvGraphicFramePr>
        <p:xfrm>
          <a:off x="1268964" y="215414"/>
          <a:ext cx="9871756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8756">
                  <a:extLst>
                    <a:ext uri="{9D8B030D-6E8A-4147-A177-3AD203B41FA5}">
                      <a16:colId xmlns:a16="http://schemas.microsoft.com/office/drawing/2014/main" xmlns="" val="1843524137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xmlns="" val="2321749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Невербальные средства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Вербальные средства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0697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мимика (выражение лица);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микромимика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(едва уловимые мимические выражения, которые могут говорить о многом, например, подергивание глаза, когда собеседник особо нервничает);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пантомимика (поза тела);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жестикуляция (движение рук, ног, туловища);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взгляд (визуальный контакт, выражение глаз);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внешний вид человека (одежда, прическа, украшения, косметика и т.д.);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межличностное пространство.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Вербальный или словесный канал, в отличие от невербального, свойственен только человеку, обладающего речевой способностью. С помощью вербального канала мы передаем смысл произносимых слов, то есть что мы говорим. Другой вопрос, как мы это делаем. И здесь имеет значение вокальный канал коммуникации. К нему относятся: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тембр голоса (природная, индивидуальная окраска голоса);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громкость;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темп речи (скорость произнесения слов);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ритм речи (ритмическая характеристика речи);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интонация (эмоциональная окраска речи);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дикция (четкость произнесения слов);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паузы в речи.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213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7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81C9B98-F3D9-463D-8E2F-8777DD7A7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23731"/>
            <a:ext cx="9905999" cy="48674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3400" dirty="0"/>
          </a:p>
          <a:p>
            <a:pPr>
              <a:spcBef>
                <a:spcPts val="0"/>
              </a:spcBef>
            </a:pPr>
            <a:endParaRPr lang="ru-RU" sz="3400" dirty="0"/>
          </a:p>
          <a:p>
            <a:pPr>
              <a:spcBef>
                <a:spcPts val="0"/>
              </a:spcBef>
            </a:pPr>
            <a:endParaRPr lang="ru-RU" sz="3400" dirty="0"/>
          </a:p>
          <a:p>
            <a:pPr>
              <a:spcBef>
                <a:spcPts val="0"/>
              </a:spcBef>
            </a:pPr>
            <a:endParaRPr lang="ru-RU" sz="3400" dirty="0"/>
          </a:p>
          <a:p>
            <a:pPr>
              <a:spcBef>
                <a:spcPts val="0"/>
              </a:spcBef>
            </a:pPr>
            <a:endParaRPr lang="ru-RU" sz="3400" dirty="0"/>
          </a:p>
          <a:p>
            <a:pPr>
              <a:spcBef>
                <a:spcPts val="0"/>
              </a:spcBef>
            </a:pPr>
            <a:endParaRPr lang="ru-RU" sz="3400" dirty="0"/>
          </a:p>
          <a:p>
            <a:pPr marL="0" indent="0">
              <a:spcBef>
                <a:spcPts val="0"/>
              </a:spcBef>
              <a:buNone/>
            </a:pPr>
            <a:endParaRPr lang="ru-RU" sz="3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30FC743-963A-4E67-A437-419A9A301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76425"/>
              </p:ext>
            </p:extLst>
          </p:nvPr>
        </p:nvGraphicFramePr>
        <p:xfrm>
          <a:off x="690465" y="177800"/>
          <a:ext cx="10814179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613">
                  <a:extLst>
                    <a:ext uri="{9D8B030D-6E8A-4147-A177-3AD203B41FA5}">
                      <a16:colId xmlns:a16="http://schemas.microsoft.com/office/drawing/2014/main" xmlns="" val="3561498932"/>
                    </a:ext>
                  </a:extLst>
                </a:gridCol>
                <a:gridCol w="8341566">
                  <a:extLst>
                    <a:ext uri="{9D8B030D-6E8A-4147-A177-3AD203B41FA5}">
                      <a16:colId xmlns:a16="http://schemas.microsoft.com/office/drawing/2014/main" xmlns="" val="460437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/>
                        <a:t>Семантические барьеры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неправильное или неоднозначное толкование смысла слов, смысловых оттенков вербальных средств. Особенно часто это относится к сложной терминологии, жаргонным выражениям, заимствованным словам, профессиональной лексике.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1015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Барьеры восприятия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неоднозначное понимание или интерпретация информации в результате первого впечатления, стереотипов, определенных внутренних установок, конфликтной ситуации, личного неприятия темы или собеседника и т.д.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747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Барьеры интереса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мы охотно говорим о том, что нам интересно. Если тема дискуссии далека от нашего круга интересов, уровень восприятия информации значительно снижается.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902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Барьеры незнания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часто собеседники, услышав незнакомое им слово или понятие, стесняются переспросить или признаться в собственной некомпетентности, поэтому умалчивают. При этом, как не сложно догадаться, понимание общего смысла сообщения теряется или сильно искажается.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289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Эмоциональное состояние собеседника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когда вы узнали, что дома прорвалась труба, вам точно не до обсуждения бюджета на новый год.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89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Неумение или нежелание слушать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самая распространенная причина неэффективной коммуникации. Не использование техник активного или рефлексивного слушания, невнимание, отсутствие интереса к теме или собеседнику мешают правильному, целостному и адекватному восприятию информации.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2557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Неверный контекст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— общение происходит не в нужное время и не в нужном месте.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1297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0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46BD914D-B616-47E9-BD42-4DDF0BD3E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035614"/>
              </p:ext>
            </p:extLst>
          </p:nvPr>
        </p:nvGraphicFramePr>
        <p:xfrm>
          <a:off x="1119673" y="1296954"/>
          <a:ext cx="9806474" cy="5038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95BF4B3-8ACA-4476-B34C-0BA9B750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727" y="123995"/>
            <a:ext cx="9905998" cy="1478570"/>
          </a:xfrm>
        </p:spPr>
        <p:txBody>
          <a:bodyPr/>
          <a:lstStyle/>
          <a:p>
            <a:r>
              <a:rPr lang="ru-RU" dirty="0"/>
              <a:t>10 секретов общения с людьми от Дейла Карнеги</a:t>
            </a:r>
          </a:p>
        </p:txBody>
      </p:sp>
    </p:spTree>
    <p:extLst>
      <p:ext uri="{BB962C8B-B14F-4D97-AF65-F5344CB8AC3E}">
        <p14:creationId xmlns:p14="http://schemas.microsoft.com/office/powerpoint/2010/main" val="96730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5D122-CCFD-4ABA-A793-6DDD63F5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Этические принципы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2D1B37-9C1A-4752-A78A-56FE950DF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тактичность и деликатность;</a:t>
            </a:r>
          </a:p>
          <a:p>
            <a:r>
              <a:rPr lang="ru-RU" dirty="0"/>
              <a:t> обязательность, верность слову, честность, пунктуальность;</a:t>
            </a:r>
          </a:p>
          <a:p>
            <a:r>
              <a:rPr lang="ru-RU" dirty="0"/>
              <a:t> поиск взаимных интересов, сотрудничества, общего блага;</a:t>
            </a:r>
          </a:p>
          <a:p>
            <a:r>
              <a:rPr lang="ru-RU" dirty="0"/>
              <a:t>доброжелательность и приветливость; </a:t>
            </a:r>
          </a:p>
          <a:p>
            <a:r>
              <a:rPr lang="ru-RU" dirty="0"/>
              <a:t>вежливость и корректность; </a:t>
            </a:r>
          </a:p>
          <a:p>
            <a:r>
              <a:rPr lang="ru-RU" dirty="0"/>
              <a:t>позитивность; </a:t>
            </a:r>
          </a:p>
          <a:p>
            <a:r>
              <a:rPr lang="ru-RU" dirty="0"/>
              <a:t>скромность; </a:t>
            </a:r>
          </a:p>
          <a:p>
            <a:r>
              <a:rPr lang="ru-RU" dirty="0"/>
              <a:t> доверие.</a:t>
            </a:r>
          </a:p>
        </p:txBody>
      </p:sp>
    </p:spTree>
    <p:extLst>
      <p:ext uri="{BB962C8B-B14F-4D97-AF65-F5344CB8AC3E}">
        <p14:creationId xmlns:p14="http://schemas.microsoft.com/office/powerpoint/2010/main" val="412576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101</TotalTime>
  <Words>1193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Контур</vt:lpstr>
      <vt:lpstr>Эффективные коммуникации </vt:lpstr>
      <vt:lpstr> «Самая большая роскошь на свете  — это роскошь человеческого общения» Антуан де Сент-Экзюпери </vt:lpstr>
      <vt:lpstr>Презентация PowerPoint</vt:lpstr>
      <vt:lpstr>Презентация PowerPoint</vt:lpstr>
      <vt:lpstr>Основные элементы в структуре коммуникации </vt:lpstr>
      <vt:lpstr>Презентация PowerPoint</vt:lpstr>
      <vt:lpstr>Презентация PowerPoint</vt:lpstr>
      <vt:lpstr>10 секретов общения с людьми от Дейла Карнеги</vt:lpstr>
      <vt:lpstr>Этические принципы </vt:lpstr>
      <vt:lpstr>Методы, применяемые в эффективной коммуникации, для психологической стыковки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коммуникации</dc:title>
  <dc:creator>yarmakovdenis@outlook.com</dc:creator>
  <cp:lastModifiedBy>Computer</cp:lastModifiedBy>
  <cp:revision>13</cp:revision>
  <dcterms:created xsi:type="dcterms:W3CDTF">2017-08-10T15:52:24Z</dcterms:created>
  <dcterms:modified xsi:type="dcterms:W3CDTF">2017-08-11T08:21:23Z</dcterms:modified>
</cp:coreProperties>
</file>